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6858000" cy="9906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99FF"/>
    <a:srgbClr val="00FF00"/>
    <a:srgbClr val="00CC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5" autoAdjust="0"/>
    <p:restoredTop sz="94660"/>
  </p:normalViewPr>
  <p:slideViewPr>
    <p:cSldViewPr snapToGrid="0">
      <p:cViewPr varScale="1">
        <p:scale>
          <a:sx n="51" d="100"/>
          <a:sy n="51" d="100"/>
        </p:scale>
        <p:origin x="234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DD745E3F-6750-4F82-A0F6-086477DDC316}" type="datetimeFigureOut">
              <a:rPr kumimoji="1" lang="ja-JP" altLang="en-US" smtClean="0"/>
              <a:t>2024/1/10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72312B-3AA8-449D-A998-EBD95BBCBBFB}" type="slidenum">
              <a:rPr kumimoji="1" lang="ja-JP" altLang="en-US" smtClean="0"/>
              <a:t>‹#›</a:t>
            </a:fld>
            <a:endParaRPr kumimoji="1" lang="ja-JP" altLang="en-US"/>
          </a:p>
        </p:txBody>
      </p:sp>
    </p:spTree>
    <p:extLst>
      <p:ext uri="{BB962C8B-B14F-4D97-AF65-F5344CB8AC3E}">
        <p14:creationId xmlns:p14="http://schemas.microsoft.com/office/powerpoint/2010/main" val="1110024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D745E3F-6750-4F82-A0F6-086477DDC316}" type="datetimeFigureOut">
              <a:rPr kumimoji="1" lang="ja-JP" altLang="en-US" smtClean="0"/>
              <a:t>2024/1/10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72312B-3AA8-449D-A998-EBD95BBCBBFB}" type="slidenum">
              <a:rPr kumimoji="1" lang="ja-JP" altLang="en-US" smtClean="0"/>
              <a:t>‹#›</a:t>
            </a:fld>
            <a:endParaRPr kumimoji="1" lang="ja-JP" altLang="en-US"/>
          </a:p>
        </p:txBody>
      </p:sp>
    </p:spTree>
    <p:extLst>
      <p:ext uri="{BB962C8B-B14F-4D97-AF65-F5344CB8AC3E}">
        <p14:creationId xmlns:p14="http://schemas.microsoft.com/office/powerpoint/2010/main" val="2964002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D745E3F-6750-4F82-A0F6-086477DDC316}" type="datetimeFigureOut">
              <a:rPr kumimoji="1" lang="ja-JP" altLang="en-US" smtClean="0"/>
              <a:t>2024/1/10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72312B-3AA8-449D-A998-EBD95BBCBBFB}" type="slidenum">
              <a:rPr kumimoji="1" lang="ja-JP" altLang="en-US" smtClean="0"/>
              <a:t>‹#›</a:t>
            </a:fld>
            <a:endParaRPr kumimoji="1" lang="ja-JP" altLang="en-US"/>
          </a:p>
        </p:txBody>
      </p:sp>
    </p:spTree>
    <p:extLst>
      <p:ext uri="{BB962C8B-B14F-4D97-AF65-F5344CB8AC3E}">
        <p14:creationId xmlns:p14="http://schemas.microsoft.com/office/powerpoint/2010/main" val="989139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D745E3F-6750-4F82-A0F6-086477DDC316}" type="datetimeFigureOut">
              <a:rPr kumimoji="1" lang="ja-JP" altLang="en-US" smtClean="0"/>
              <a:t>2024/1/10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72312B-3AA8-449D-A998-EBD95BBCBBFB}" type="slidenum">
              <a:rPr kumimoji="1" lang="ja-JP" altLang="en-US" smtClean="0"/>
              <a:t>‹#›</a:t>
            </a:fld>
            <a:endParaRPr kumimoji="1" lang="ja-JP" altLang="en-US"/>
          </a:p>
        </p:txBody>
      </p:sp>
    </p:spTree>
    <p:extLst>
      <p:ext uri="{BB962C8B-B14F-4D97-AF65-F5344CB8AC3E}">
        <p14:creationId xmlns:p14="http://schemas.microsoft.com/office/powerpoint/2010/main" val="3704572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DD745E3F-6750-4F82-A0F6-086477DDC316}" type="datetimeFigureOut">
              <a:rPr kumimoji="1" lang="ja-JP" altLang="en-US" smtClean="0"/>
              <a:t>2024/1/10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72312B-3AA8-449D-A998-EBD95BBCBBFB}" type="slidenum">
              <a:rPr kumimoji="1" lang="ja-JP" altLang="en-US" smtClean="0"/>
              <a:t>‹#›</a:t>
            </a:fld>
            <a:endParaRPr kumimoji="1" lang="ja-JP" altLang="en-US"/>
          </a:p>
        </p:txBody>
      </p:sp>
    </p:spTree>
    <p:extLst>
      <p:ext uri="{BB962C8B-B14F-4D97-AF65-F5344CB8AC3E}">
        <p14:creationId xmlns:p14="http://schemas.microsoft.com/office/powerpoint/2010/main" val="680425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DD745E3F-6750-4F82-A0F6-086477DDC316}" type="datetimeFigureOut">
              <a:rPr kumimoji="1" lang="ja-JP" altLang="en-US" smtClean="0"/>
              <a:t>2024/1/10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D72312B-3AA8-449D-A998-EBD95BBCBBFB}" type="slidenum">
              <a:rPr kumimoji="1" lang="ja-JP" altLang="en-US" smtClean="0"/>
              <a:t>‹#›</a:t>
            </a:fld>
            <a:endParaRPr kumimoji="1" lang="ja-JP" altLang="en-US"/>
          </a:p>
        </p:txBody>
      </p:sp>
    </p:spTree>
    <p:extLst>
      <p:ext uri="{BB962C8B-B14F-4D97-AF65-F5344CB8AC3E}">
        <p14:creationId xmlns:p14="http://schemas.microsoft.com/office/powerpoint/2010/main" val="2341974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DD745E3F-6750-4F82-A0F6-086477DDC316}" type="datetimeFigureOut">
              <a:rPr kumimoji="1" lang="ja-JP" altLang="en-US" smtClean="0"/>
              <a:t>2024/1/10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D72312B-3AA8-449D-A998-EBD95BBCBBFB}" type="slidenum">
              <a:rPr kumimoji="1" lang="ja-JP" altLang="en-US" smtClean="0"/>
              <a:t>‹#›</a:t>
            </a:fld>
            <a:endParaRPr kumimoji="1" lang="ja-JP" altLang="en-US"/>
          </a:p>
        </p:txBody>
      </p:sp>
    </p:spTree>
    <p:extLst>
      <p:ext uri="{BB962C8B-B14F-4D97-AF65-F5344CB8AC3E}">
        <p14:creationId xmlns:p14="http://schemas.microsoft.com/office/powerpoint/2010/main" val="687232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DD745E3F-6750-4F82-A0F6-086477DDC316}" type="datetimeFigureOut">
              <a:rPr kumimoji="1" lang="ja-JP" altLang="en-US" smtClean="0"/>
              <a:t>2024/1/10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D72312B-3AA8-449D-A998-EBD95BBCBBFB}" type="slidenum">
              <a:rPr kumimoji="1" lang="ja-JP" altLang="en-US" smtClean="0"/>
              <a:t>‹#›</a:t>
            </a:fld>
            <a:endParaRPr kumimoji="1" lang="ja-JP" altLang="en-US"/>
          </a:p>
        </p:txBody>
      </p:sp>
    </p:spTree>
    <p:extLst>
      <p:ext uri="{BB962C8B-B14F-4D97-AF65-F5344CB8AC3E}">
        <p14:creationId xmlns:p14="http://schemas.microsoft.com/office/powerpoint/2010/main" val="1747222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745E3F-6750-4F82-A0F6-086477DDC316}" type="datetimeFigureOut">
              <a:rPr kumimoji="1" lang="ja-JP" altLang="en-US" smtClean="0"/>
              <a:t>2024/1/10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D72312B-3AA8-449D-A998-EBD95BBCBBFB}" type="slidenum">
              <a:rPr kumimoji="1" lang="ja-JP" altLang="en-US" smtClean="0"/>
              <a:t>‹#›</a:t>
            </a:fld>
            <a:endParaRPr kumimoji="1" lang="ja-JP" altLang="en-US"/>
          </a:p>
        </p:txBody>
      </p:sp>
    </p:spTree>
    <p:extLst>
      <p:ext uri="{BB962C8B-B14F-4D97-AF65-F5344CB8AC3E}">
        <p14:creationId xmlns:p14="http://schemas.microsoft.com/office/powerpoint/2010/main" val="898123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D745E3F-6750-4F82-A0F6-086477DDC316}" type="datetimeFigureOut">
              <a:rPr kumimoji="1" lang="ja-JP" altLang="en-US" smtClean="0"/>
              <a:t>2024/1/10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D72312B-3AA8-449D-A998-EBD95BBCBBFB}" type="slidenum">
              <a:rPr kumimoji="1" lang="ja-JP" altLang="en-US" smtClean="0"/>
              <a:t>‹#›</a:t>
            </a:fld>
            <a:endParaRPr kumimoji="1" lang="ja-JP" altLang="en-US"/>
          </a:p>
        </p:txBody>
      </p:sp>
    </p:spTree>
    <p:extLst>
      <p:ext uri="{BB962C8B-B14F-4D97-AF65-F5344CB8AC3E}">
        <p14:creationId xmlns:p14="http://schemas.microsoft.com/office/powerpoint/2010/main" val="846784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D745E3F-6750-4F82-A0F6-086477DDC316}" type="datetimeFigureOut">
              <a:rPr kumimoji="1" lang="ja-JP" altLang="en-US" smtClean="0"/>
              <a:t>2024/1/10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D72312B-3AA8-449D-A998-EBD95BBCBBFB}" type="slidenum">
              <a:rPr kumimoji="1" lang="ja-JP" altLang="en-US" smtClean="0"/>
              <a:t>‹#›</a:t>
            </a:fld>
            <a:endParaRPr kumimoji="1" lang="ja-JP" altLang="en-US"/>
          </a:p>
        </p:txBody>
      </p:sp>
    </p:spTree>
    <p:extLst>
      <p:ext uri="{BB962C8B-B14F-4D97-AF65-F5344CB8AC3E}">
        <p14:creationId xmlns:p14="http://schemas.microsoft.com/office/powerpoint/2010/main" val="2674215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D745E3F-6750-4F82-A0F6-086477DDC316}" type="datetimeFigureOut">
              <a:rPr kumimoji="1" lang="ja-JP" altLang="en-US" smtClean="0"/>
              <a:t>2024/1/10</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AD72312B-3AA8-449D-A998-EBD95BBCBBFB}" type="slidenum">
              <a:rPr kumimoji="1" lang="ja-JP" altLang="en-US" smtClean="0"/>
              <a:t>‹#›</a:t>
            </a:fld>
            <a:endParaRPr kumimoji="1" lang="ja-JP" altLang="en-US"/>
          </a:p>
        </p:txBody>
      </p:sp>
    </p:spTree>
    <p:extLst>
      <p:ext uri="{BB962C8B-B14F-4D97-AF65-F5344CB8AC3E}">
        <p14:creationId xmlns:p14="http://schemas.microsoft.com/office/powerpoint/2010/main" val="6704468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8">
            <a:extLst>
              <a:ext uri="{FF2B5EF4-FFF2-40B4-BE49-F238E27FC236}">
                <a16:creationId xmlns:a16="http://schemas.microsoft.com/office/drawing/2014/main" id="{AD87F17B-8006-2F65-3422-B38A95545928}"/>
              </a:ext>
            </a:extLst>
          </p:cNvPr>
          <p:cNvGraphicFramePr>
            <a:graphicFrameLocks noGrp="1"/>
          </p:cNvGraphicFramePr>
          <p:nvPr>
            <p:extLst>
              <p:ext uri="{D42A27DB-BD31-4B8C-83A1-F6EECF244321}">
                <p14:modId xmlns:p14="http://schemas.microsoft.com/office/powerpoint/2010/main" val="3455929048"/>
              </p:ext>
            </p:extLst>
          </p:nvPr>
        </p:nvGraphicFramePr>
        <p:xfrm>
          <a:off x="326282" y="1370860"/>
          <a:ext cx="6205419" cy="3125120"/>
        </p:xfrm>
        <a:graphic>
          <a:graphicData uri="http://schemas.openxmlformats.org/drawingml/2006/table">
            <a:tbl>
              <a:tblPr firstRow="1" bandRow="1">
                <a:tableStyleId>{5C22544A-7EE6-4342-B048-85BDC9FD1C3A}</a:tableStyleId>
              </a:tblPr>
              <a:tblGrid>
                <a:gridCol w="6205419">
                  <a:extLst>
                    <a:ext uri="{9D8B030D-6E8A-4147-A177-3AD203B41FA5}">
                      <a16:colId xmlns:a16="http://schemas.microsoft.com/office/drawing/2014/main" val="3702258278"/>
                    </a:ext>
                  </a:extLst>
                </a:gridCol>
              </a:tblGrid>
              <a:tr h="686720">
                <a:tc>
                  <a:txBody>
                    <a:bodyPr/>
                    <a:lstStyle/>
                    <a:p>
                      <a:r>
                        <a:rPr kumimoji="1" lang="ja-JP" altLang="en-US" sz="2400" dirty="0">
                          <a:latin typeface="BIZ UDPゴシック" panose="020B0400000000000000" pitchFamily="50" charset="-128"/>
                          <a:ea typeface="BIZ UDPゴシック" panose="020B0400000000000000" pitchFamily="50" charset="-128"/>
                        </a:rPr>
                        <a:t>令和５年度　</a:t>
                      </a:r>
                      <a:r>
                        <a:rPr kumimoji="1" lang="ja-JP" altLang="en-US" sz="2400" dirty="0" smtClean="0">
                          <a:latin typeface="BIZ UDPゴシック" panose="020B0400000000000000" pitchFamily="50" charset="-128"/>
                          <a:ea typeface="BIZ UDPゴシック" panose="020B0400000000000000" pitchFamily="50" charset="-128"/>
                        </a:rPr>
                        <a:t>第３学期始業式</a:t>
                      </a:r>
                      <a:endParaRPr kumimoji="1" lang="ja-JP" altLang="en-US" sz="240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2731990917"/>
                  </a:ext>
                </a:extLst>
              </a:tr>
              <a:tr h="723173">
                <a:tc>
                  <a:txBody>
                    <a:bodyPr/>
                    <a:lstStyle/>
                    <a:p>
                      <a:r>
                        <a:rPr kumimoji="1" lang="ja-JP" altLang="en-US" sz="1400" dirty="0" smtClean="0">
                          <a:latin typeface="+mn-ea"/>
                          <a:ea typeface="+mn-ea"/>
                        </a:rPr>
                        <a:t>　令和６年（甲辰）の年が始まりました。辰年の特徴として、活力がみなぎり成長していくと言われています。生徒たちもさらに大きく成長してください。しかし、元日から令和６年能登半島地震の自然災害があり、改めて自助、共助、公助の大切さがわかりました。被災で亡くなられた方々のご冥福をお祈りするとともに被害に合われた地域の１日も早い復興を祈念するばかりです。</a:t>
                      </a:r>
                      <a:endParaRPr kumimoji="1" lang="en-US" altLang="ja-JP" sz="1400" dirty="0" smtClean="0">
                        <a:latin typeface="+mn-ea"/>
                        <a:ea typeface="+mn-ea"/>
                      </a:endParaRPr>
                    </a:p>
                    <a:p>
                      <a:r>
                        <a:rPr kumimoji="1" lang="ja-JP" altLang="en-US" sz="1400" dirty="0" smtClean="0">
                          <a:latin typeface="+mn-ea"/>
                          <a:ea typeface="+mn-ea"/>
                        </a:rPr>
                        <a:t>　さて学校は、本日から令和５年度の３学期の始まりです。３年生は新たな</a:t>
                      </a:r>
                      <a:r>
                        <a:rPr kumimoji="1" lang="ja-JP" altLang="en-US" sz="1400" smtClean="0">
                          <a:latin typeface="+mn-ea"/>
                          <a:ea typeface="+mn-ea"/>
                        </a:rPr>
                        <a:t>道へ、</a:t>
                      </a:r>
                      <a:r>
                        <a:rPr kumimoji="1" lang="ja-JP" altLang="en-US" sz="1400" dirty="0" smtClean="0">
                          <a:latin typeface="+mn-ea"/>
                          <a:ea typeface="+mn-ea"/>
                        </a:rPr>
                        <a:t>１年生、２年生は次の学年への準備となります。また、式では全生徒が、２学期の終業式で校長先生の式辞にあった目標を持つことの大切さを理解し、新しい年にふさわしい晴々とした表情で始業式に臨んでくれました。</a:t>
                      </a:r>
                      <a:endParaRPr kumimoji="1" lang="ja-JP" altLang="en-US" sz="1400" dirty="0">
                        <a:latin typeface="+mn-ea"/>
                        <a:ea typeface="+mn-ea"/>
                      </a:endParaRPr>
                    </a:p>
                  </a:txBody>
                  <a:tcPr/>
                </a:tc>
                <a:extLst>
                  <a:ext uri="{0D108BD9-81ED-4DB2-BD59-A6C34878D82A}">
                    <a16:rowId xmlns:a16="http://schemas.microsoft.com/office/drawing/2014/main" val="1688437869"/>
                  </a:ext>
                </a:extLst>
              </a:tr>
            </a:tbl>
          </a:graphicData>
        </a:graphic>
      </p:graphicFrame>
      <p:graphicFrame>
        <p:nvGraphicFramePr>
          <p:cNvPr id="12" name="表 10">
            <a:extLst>
              <a:ext uri="{FF2B5EF4-FFF2-40B4-BE49-F238E27FC236}">
                <a16:creationId xmlns:a16="http://schemas.microsoft.com/office/drawing/2014/main" id="{A1EEBFC3-09EF-BCE7-DA25-CA72B3E912F7}"/>
              </a:ext>
            </a:extLst>
          </p:cNvPr>
          <p:cNvGraphicFramePr>
            <a:graphicFrameLocks noGrp="1"/>
          </p:cNvGraphicFramePr>
          <p:nvPr>
            <p:extLst>
              <p:ext uri="{D42A27DB-BD31-4B8C-83A1-F6EECF244321}">
                <p14:modId xmlns:p14="http://schemas.microsoft.com/office/powerpoint/2010/main" val="1388719666"/>
              </p:ext>
            </p:extLst>
          </p:nvPr>
        </p:nvGraphicFramePr>
        <p:xfrm>
          <a:off x="321632" y="7571135"/>
          <a:ext cx="6210069" cy="1820530"/>
        </p:xfrm>
        <a:graphic>
          <a:graphicData uri="http://schemas.openxmlformats.org/drawingml/2006/table">
            <a:tbl>
              <a:tblPr firstRow="1" bandRow="1">
                <a:tableStyleId>{9D7B26C5-4107-4FEC-AEDC-1716B250A1EF}</a:tableStyleId>
              </a:tblPr>
              <a:tblGrid>
                <a:gridCol w="6210069">
                  <a:extLst>
                    <a:ext uri="{9D8B030D-6E8A-4147-A177-3AD203B41FA5}">
                      <a16:colId xmlns:a16="http://schemas.microsoft.com/office/drawing/2014/main" val="3807421787"/>
                    </a:ext>
                  </a:extLst>
                </a:gridCol>
              </a:tblGrid>
              <a:tr h="1820530">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886754527"/>
                  </a:ext>
                </a:extLst>
              </a:tr>
            </a:tbl>
          </a:graphicData>
        </a:graphic>
      </p:graphicFrame>
      <p:sp>
        <p:nvSpPr>
          <p:cNvPr id="5" name="四角形: 角を丸くする 4">
            <a:extLst>
              <a:ext uri="{FF2B5EF4-FFF2-40B4-BE49-F238E27FC236}">
                <a16:creationId xmlns:a16="http://schemas.microsoft.com/office/drawing/2014/main" id="{FFC1FA7A-CD81-7C97-8838-87A653752F71}"/>
              </a:ext>
            </a:extLst>
          </p:cNvPr>
          <p:cNvSpPr/>
          <p:nvPr/>
        </p:nvSpPr>
        <p:spPr>
          <a:xfrm>
            <a:off x="5035054" y="1599265"/>
            <a:ext cx="1559194" cy="400111"/>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smtClean="0">
                <a:ln>
                  <a:solidFill>
                    <a:schemeClr val="bg1"/>
                  </a:solidFill>
                </a:ln>
                <a:solidFill>
                  <a:schemeClr val="bg1"/>
                </a:solidFill>
                <a:latin typeface="BIZ UDPゴシック" panose="020B0400000000000000" pitchFamily="50" charset="-128"/>
                <a:ea typeface="BIZ UDPゴシック" panose="020B0400000000000000" pitchFamily="50" charset="-128"/>
              </a:rPr>
              <a:t>R6</a:t>
            </a:r>
            <a:r>
              <a:rPr kumimoji="1" lang="ja-JP" altLang="en-US" sz="1400" dirty="0" err="1" smtClean="0">
                <a:ln>
                  <a:solidFill>
                    <a:schemeClr val="bg1"/>
                  </a:solidFill>
                </a:ln>
                <a:solidFill>
                  <a:schemeClr val="bg1"/>
                </a:solidFill>
                <a:latin typeface="BIZ UDPゴシック" panose="020B0400000000000000" pitchFamily="50" charset="-128"/>
                <a:ea typeface="BIZ UDPゴシック" panose="020B0400000000000000" pitchFamily="50" charset="-128"/>
              </a:rPr>
              <a:t>．</a:t>
            </a:r>
            <a:r>
              <a:rPr kumimoji="1" lang="en-US" altLang="ja-JP" sz="1400" dirty="0" smtClean="0">
                <a:ln>
                  <a:solidFill>
                    <a:schemeClr val="bg1"/>
                  </a:solidFill>
                </a:ln>
                <a:solidFill>
                  <a:schemeClr val="bg1"/>
                </a:solidFill>
                <a:latin typeface="BIZ UDPゴシック" panose="020B0400000000000000" pitchFamily="50" charset="-128"/>
                <a:ea typeface="BIZ UDPゴシック" panose="020B0400000000000000" pitchFamily="50" charset="-128"/>
              </a:rPr>
              <a:t>1</a:t>
            </a:r>
            <a:r>
              <a:rPr kumimoji="1" lang="ja-JP" altLang="en-US" sz="1400" dirty="0" err="1" smtClean="0">
                <a:ln>
                  <a:solidFill>
                    <a:schemeClr val="bg1"/>
                  </a:solidFill>
                </a:ln>
                <a:solidFill>
                  <a:schemeClr val="bg1"/>
                </a:solidFill>
                <a:latin typeface="BIZ UDPゴシック" panose="020B0400000000000000" pitchFamily="50" charset="-128"/>
                <a:ea typeface="BIZ UDPゴシック" panose="020B0400000000000000" pitchFamily="50" charset="-128"/>
              </a:rPr>
              <a:t>．</a:t>
            </a:r>
            <a:r>
              <a:rPr kumimoji="1" lang="en-US" altLang="ja-JP" sz="1400" dirty="0" smtClean="0">
                <a:ln>
                  <a:solidFill>
                    <a:schemeClr val="bg1"/>
                  </a:solidFill>
                </a:ln>
                <a:solidFill>
                  <a:schemeClr val="bg1"/>
                </a:solidFill>
                <a:latin typeface="BIZ UDPゴシック" panose="020B0400000000000000" pitchFamily="50" charset="-128"/>
                <a:ea typeface="BIZ UDPゴシック" panose="020B0400000000000000" pitchFamily="50" charset="-128"/>
              </a:rPr>
              <a:t>9</a:t>
            </a:r>
            <a:endParaRPr kumimoji="1" lang="en-US" altLang="ja-JP" sz="1400" dirty="0">
              <a:ln>
                <a:solidFill>
                  <a:schemeClr val="bg1"/>
                </a:solidFill>
              </a:ln>
              <a:solidFill>
                <a:schemeClr val="bg1"/>
              </a:solidFill>
              <a:latin typeface="BIZ UDPゴシック" panose="020B0400000000000000" pitchFamily="50" charset="-128"/>
              <a:ea typeface="BIZ UDPゴシック" panose="020B0400000000000000" pitchFamily="50" charset="-128"/>
            </a:endParaRPr>
          </a:p>
        </p:txBody>
      </p:sp>
      <p:grpSp>
        <p:nvGrpSpPr>
          <p:cNvPr id="9" name="グループ化 8"/>
          <p:cNvGrpSpPr/>
          <p:nvPr/>
        </p:nvGrpSpPr>
        <p:grpSpPr>
          <a:xfrm>
            <a:off x="88643" y="108243"/>
            <a:ext cx="6443058" cy="1213249"/>
            <a:chOff x="231772" y="49394"/>
            <a:chExt cx="6443058" cy="1213249"/>
          </a:xfrm>
        </p:grpSpPr>
        <p:sp>
          <p:nvSpPr>
            <p:cNvPr id="3" name="右矢印 2"/>
            <p:cNvSpPr/>
            <p:nvPr/>
          </p:nvSpPr>
          <p:spPr>
            <a:xfrm rot="21235303">
              <a:off x="469411" y="453347"/>
              <a:ext cx="6205419" cy="417283"/>
            </a:xfrm>
            <a:prstGeom prst="rightArrow">
              <a:avLst/>
            </a:prstGeom>
            <a:solidFill>
              <a:srgbClr val="00FF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lumMod val="60000"/>
                    <a:lumOff val="40000"/>
                  </a:schemeClr>
                </a:solidFill>
              </a:endParaRPr>
            </a:p>
          </p:txBody>
        </p:sp>
        <p:sp>
          <p:nvSpPr>
            <p:cNvPr id="17" name="角丸四角形 16">
              <a:extLst>
                <a:ext uri="{FF2B5EF4-FFF2-40B4-BE49-F238E27FC236}">
                  <a16:creationId xmlns:a16="http://schemas.microsoft.com/office/drawing/2014/main" id="{600C5D75-8A1D-012F-45BE-7379DEC401A6}"/>
                </a:ext>
              </a:extLst>
            </p:cNvPr>
            <p:cNvSpPr/>
            <p:nvPr/>
          </p:nvSpPr>
          <p:spPr>
            <a:xfrm>
              <a:off x="4711204" y="804554"/>
              <a:ext cx="1496299" cy="458089"/>
            </a:xfrm>
            <a:prstGeom prst="roundRect">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i="1" dirty="0" smtClean="0">
                  <a:solidFill>
                    <a:schemeClr val="tx1"/>
                  </a:solidFill>
                  <a:latin typeface="BIZ UDPゴシック" panose="020B0400000000000000" pitchFamily="50" charset="-128"/>
                  <a:ea typeface="BIZ UDPゴシック" panose="020B0400000000000000" pitchFamily="50" charset="-128"/>
                </a:rPr>
                <a:t>創立１１５周年</a:t>
              </a:r>
              <a:endParaRPr kumimoji="1" lang="ja-JP" altLang="en-US" sz="1400" b="1" i="1" dirty="0">
                <a:solidFill>
                  <a:schemeClr val="tx1"/>
                </a:solidFill>
                <a:latin typeface="BIZ UDPゴシック" panose="020B0400000000000000" pitchFamily="50" charset="-128"/>
                <a:ea typeface="BIZ UDPゴシック" panose="020B0400000000000000" pitchFamily="50" charset="-128"/>
              </a:endParaRPr>
            </a:p>
          </p:txBody>
        </p:sp>
        <p:sp>
          <p:nvSpPr>
            <p:cNvPr id="4" name="正方形/長方形 3">
              <a:extLst>
                <a:ext uri="{FF2B5EF4-FFF2-40B4-BE49-F238E27FC236}">
                  <a16:creationId xmlns:a16="http://schemas.microsoft.com/office/drawing/2014/main" id="{AAA21EE8-EA01-6F63-C7EC-496898E1F974}"/>
                </a:ext>
              </a:extLst>
            </p:cNvPr>
            <p:cNvSpPr/>
            <p:nvPr/>
          </p:nvSpPr>
          <p:spPr>
            <a:xfrm>
              <a:off x="231772" y="318005"/>
              <a:ext cx="6036048" cy="646331"/>
            </a:xfrm>
            <a:prstGeom prst="rect">
              <a:avLst/>
            </a:prstGeom>
            <a:noFill/>
          </p:spPr>
          <p:txBody>
            <a:bodyPr wrap="square" lIns="91440" tIns="45720" rIns="91440" bIns="45720">
              <a:spAutoFit/>
            </a:bodyPr>
            <a:lstStyle/>
            <a:p>
              <a:pPr algn="ctr"/>
              <a:r>
                <a:rPr lang="ja-JP" altLang="en-US" sz="3200" b="1" dirty="0">
                  <a:ln w="12700">
                    <a:solidFill>
                      <a:srgbClr val="FF0000"/>
                    </a:solidFill>
                    <a:prstDash val="solid"/>
                  </a:ln>
                  <a:solidFill>
                    <a:srgbClr val="FFFF00"/>
                  </a:solidFill>
                  <a:effectLst>
                    <a:outerShdw dist="38100" dir="2640000" algn="bl" rotWithShape="0">
                      <a:schemeClr val="tx2">
                        <a:lumMod val="75000"/>
                      </a:schemeClr>
                    </a:outerShdw>
                  </a:effectLst>
                  <a:latin typeface="ＤＨＰ特太ゴシック体" panose="020B0500000000000000" pitchFamily="50" charset="-128"/>
                  <a:ea typeface="ＤＨＰ特太ゴシック体" panose="020B0500000000000000" pitchFamily="50" charset="-128"/>
                </a:rPr>
                <a:t>三池</a:t>
              </a:r>
              <a:r>
                <a:rPr lang="ja-JP" altLang="en-US" sz="3200" b="1" dirty="0" smtClean="0">
                  <a:ln w="12700">
                    <a:solidFill>
                      <a:srgbClr val="FF0000"/>
                    </a:solidFill>
                    <a:prstDash val="solid"/>
                  </a:ln>
                  <a:solidFill>
                    <a:srgbClr val="FFFF00"/>
                  </a:solidFill>
                  <a:effectLst>
                    <a:outerShdw dist="38100" dir="2640000" algn="bl" rotWithShape="0">
                      <a:schemeClr val="tx2">
                        <a:lumMod val="75000"/>
                      </a:schemeClr>
                    </a:outerShdw>
                  </a:effectLst>
                  <a:latin typeface="ＤＨＰ特太ゴシック体" panose="020B0500000000000000" pitchFamily="50" charset="-128"/>
                  <a:ea typeface="ＤＨＰ特太ゴシック体" panose="020B0500000000000000" pitchFamily="50" charset="-128"/>
                </a:rPr>
                <a:t>工業高校 </a:t>
              </a:r>
              <a:r>
                <a:rPr lang="en-US" altLang="ja-JP" sz="3600" b="1" dirty="0" smtClean="0">
                  <a:ln w="12700">
                    <a:solidFill>
                      <a:srgbClr val="FFFF00"/>
                    </a:solidFill>
                    <a:prstDash val="solid"/>
                  </a:ln>
                  <a:solidFill>
                    <a:srgbClr val="FF0000"/>
                  </a:solidFill>
                  <a:effectLst>
                    <a:outerShdw dist="38100" dir="2640000" algn="bl" rotWithShape="0">
                      <a:schemeClr val="tx2">
                        <a:lumMod val="75000"/>
                      </a:schemeClr>
                    </a:outerShdw>
                  </a:effectLst>
                  <a:latin typeface="ＤＨＰ特太ゴシック体" panose="020B0500000000000000" pitchFamily="50" charset="-128"/>
                  <a:ea typeface="ＤＨＰ特太ゴシック体" panose="020B0500000000000000" pitchFamily="50" charset="-128"/>
                </a:rPr>
                <a:t>Campus </a:t>
              </a:r>
              <a:r>
                <a:rPr lang="en-US" altLang="ja-JP" sz="3600" b="1" dirty="0" smtClean="0">
                  <a:ln w="12700">
                    <a:solidFill>
                      <a:srgbClr val="FF0000"/>
                    </a:solidFill>
                    <a:prstDash val="solid"/>
                  </a:ln>
                  <a:solidFill>
                    <a:srgbClr val="FFFF00"/>
                  </a:solidFill>
                  <a:effectLst>
                    <a:outerShdw dist="38100" dir="2640000" algn="bl" rotWithShape="0">
                      <a:schemeClr val="tx2">
                        <a:lumMod val="75000"/>
                      </a:schemeClr>
                    </a:outerShdw>
                  </a:effectLst>
                  <a:latin typeface="ＤＨＰ特太ゴシック体" panose="020B0500000000000000" pitchFamily="50" charset="-128"/>
                  <a:ea typeface="ＤＨＰ特太ゴシック体" panose="020B0500000000000000" pitchFamily="50" charset="-128"/>
                </a:rPr>
                <a:t>LIFE</a:t>
              </a:r>
              <a:endParaRPr lang="ja-JP" altLang="en-US" sz="3200" b="1" dirty="0">
                <a:ln w="12700">
                  <a:solidFill>
                    <a:srgbClr val="FF0000"/>
                  </a:solidFill>
                  <a:prstDash val="solid"/>
                </a:ln>
                <a:solidFill>
                  <a:srgbClr val="FFFF00"/>
                </a:solidFill>
                <a:effectLst>
                  <a:outerShdw dist="38100" dir="2640000" algn="bl" rotWithShape="0">
                    <a:schemeClr val="tx2">
                      <a:lumMod val="75000"/>
                    </a:schemeClr>
                  </a:outerShdw>
                </a:effectLst>
                <a:latin typeface="ＤＨＰ特太ゴシック体" panose="020B0500000000000000" pitchFamily="50" charset="-128"/>
                <a:ea typeface="ＤＨＰ特太ゴシック体" panose="020B0500000000000000" pitchFamily="50" charset="-128"/>
              </a:endParaRPr>
            </a:p>
          </p:txBody>
        </p:sp>
        <p:pic>
          <p:nvPicPr>
            <p:cNvPr id="7" name="Picture 2" descr="https://4.bp.blogspot.com/--hcmskGi924/U8XkEq9RT2I/AAAAAAAAiqQ/WFgRuWa-6vE/s800/corner09_star.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04562" y="49394"/>
              <a:ext cx="1131911" cy="1131911"/>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図 9"/>
          <p:cNvPicPr>
            <a:picLocks noChangeAspect="1"/>
          </p:cNvPicPr>
          <p:nvPr/>
        </p:nvPicPr>
        <p:blipFill rotWithShape="1">
          <a:blip r:embed="rId3" cstate="print">
            <a:extLst>
              <a:ext uri="{28A0092B-C50C-407E-A947-70E740481C1C}">
                <a14:useLocalDpi xmlns:a14="http://schemas.microsoft.com/office/drawing/2010/main" val="0"/>
              </a:ext>
            </a:extLst>
          </a:blip>
          <a:srcRect l="13339" t="10967" r="16218" b="18684"/>
          <a:stretch/>
        </p:blipFill>
        <p:spPr>
          <a:xfrm>
            <a:off x="323850" y="4648199"/>
            <a:ext cx="3770606" cy="2510393"/>
          </a:xfrm>
          <a:prstGeom prst="rect">
            <a:avLst/>
          </a:prstGeom>
        </p:spPr>
      </p:pic>
      <p:pic>
        <p:nvPicPr>
          <p:cNvPr id="13" name="図 12"/>
          <p:cNvPicPr>
            <a:picLocks noChangeAspect="1"/>
          </p:cNvPicPr>
          <p:nvPr/>
        </p:nvPicPr>
        <p:blipFill rotWithShape="1">
          <a:blip r:embed="rId4" cstate="print">
            <a:extLst>
              <a:ext uri="{28A0092B-C50C-407E-A947-70E740481C1C}">
                <a14:useLocalDpi xmlns:a14="http://schemas.microsoft.com/office/drawing/2010/main" val="0"/>
              </a:ext>
            </a:extLst>
          </a:blip>
          <a:srcRect l="19208" t="20411" r="34122" b="7171"/>
          <a:stretch/>
        </p:blipFill>
        <p:spPr>
          <a:xfrm>
            <a:off x="4095750" y="4657725"/>
            <a:ext cx="2417536" cy="2500868"/>
          </a:xfrm>
          <a:prstGeom prst="rect">
            <a:avLst/>
          </a:prstGeom>
        </p:spPr>
      </p:pic>
      <p:pic>
        <p:nvPicPr>
          <p:cNvPr id="16" name="図 15"/>
          <p:cNvPicPr>
            <a:picLocks noChangeAspect="1"/>
          </p:cNvPicPr>
          <p:nvPr/>
        </p:nvPicPr>
        <p:blipFill rotWithShape="1">
          <a:blip r:embed="rId5" cstate="hqprint">
            <a:extLst>
              <a:ext uri="{28A0092B-C50C-407E-A947-70E740481C1C}">
                <a14:useLocalDpi xmlns:a14="http://schemas.microsoft.com/office/drawing/2010/main" val="0"/>
              </a:ext>
            </a:extLst>
          </a:blip>
          <a:srcRect l="27006" t="-383" r="23334" b="9665"/>
          <a:stretch/>
        </p:blipFill>
        <p:spPr>
          <a:xfrm>
            <a:off x="4571999" y="7286626"/>
            <a:ext cx="2010039" cy="2447924"/>
          </a:xfrm>
          <a:prstGeom prst="rect">
            <a:avLst/>
          </a:prstGeom>
        </p:spPr>
      </p:pic>
      <p:pic>
        <p:nvPicPr>
          <p:cNvPr id="19" name="図 18"/>
          <p:cNvPicPr>
            <a:picLocks noChangeAspect="1"/>
          </p:cNvPicPr>
          <p:nvPr/>
        </p:nvPicPr>
        <p:blipFill rotWithShape="1">
          <a:blip r:embed="rId6" cstate="hqprint">
            <a:extLst>
              <a:ext uri="{28A0092B-C50C-407E-A947-70E740481C1C}">
                <a14:useLocalDpi xmlns:a14="http://schemas.microsoft.com/office/drawing/2010/main" val="0"/>
              </a:ext>
            </a:extLst>
          </a:blip>
          <a:srcRect l="34504" r="12203"/>
          <a:stretch/>
        </p:blipFill>
        <p:spPr>
          <a:xfrm>
            <a:off x="333585" y="7296064"/>
            <a:ext cx="1945318" cy="2433529"/>
          </a:xfrm>
          <a:prstGeom prst="rect">
            <a:avLst/>
          </a:prstGeom>
        </p:spPr>
      </p:pic>
      <p:pic>
        <p:nvPicPr>
          <p:cNvPr id="18" name="図 17"/>
          <p:cNvPicPr>
            <a:picLocks noChangeAspect="1"/>
          </p:cNvPicPr>
          <p:nvPr/>
        </p:nvPicPr>
        <p:blipFill rotWithShape="1">
          <a:blip r:embed="rId7" cstate="hqprint">
            <a:extLst>
              <a:ext uri="{28A0092B-C50C-407E-A947-70E740481C1C}">
                <a14:useLocalDpi xmlns:a14="http://schemas.microsoft.com/office/drawing/2010/main" val="0"/>
              </a:ext>
            </a:extLst>
          </a:blip>
          <a:srcRect l="24101" r="12958"/>
          <a:stretch/>
        </p:blipFill>
        <p:spPr>
          <a:xfrm>
            <a:off x="2278903" y="7290392"/>
            <a:ext cx="2295525" cy="2431402"/>
          </a:xfrm>
          <a:prstGeom prst="rect">
            <a:avLst/>
          </a:prstGeom>
        </p:spPr>
      </p:pic>
    </p:spTree>
    <p:extLst>
      <p:ext uri="{BB962C8B-B14F-4D97-AF65-F5344CB8AC3E}">
        <p14:creationId xmlns:p14="http://schemas.microsoft.com/office/powerpoint/2010/main" val="387424402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620</TotalTime>
  <Words>189</Words>
  <Application>Microsoft Office PowerPoint</Application>
  <PresentationFormat>A4 210 x 297 mm</PresentationFormat>
  <Paragraphs>6</Paragraphs>
  <Slides>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BIZ UDPゴシック</vt:lpstr>
      <vt:lpstr>ＤＨＰ特太ゴシック体</vt:lpstr>
      <vt:lpstr>游ゴシック</vt:lpstr>
      <vt:lpstr>游ゴシック Light</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 shinpuku</dc:creator>
  <cp:lastModifiedBy>拓也 梶原</cp:lastModifiedBy>
  <cp:revision>42</cp:revision>
  <cp:lastPrinted>2023-03-30T04:43:09Z</cp:lastPrinted>
  <dcterms:created xsi:type="dcterms:W3CDTF">2023-03-29T10:22:34Z</dcterms:created>
  <dcterms:modified xsi:type="dcterms:W3CDTF">2024-01-10T02:25:19Z</dcterms:modified>
</cp:coreProperties>
</file>